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</p:sldMasterIdLst>
  <p:notesMasterIdLst>
    <p:notesMasterId r:id="rId26"/>
  </p:notesMasterIdLst>
  <p:sldIdLst>
    <p:sldId id="258" r:id="rId3"/>
    <p:sldId id="313" r:id="rId4"/>
    <p:sldId id="314" r:id="rId5"/>
    <p:sldId id="316" r:id="rId6"/>
    <p:sldId id="315" r:id="rId7"/>
    <p:sldId id="318" r:id="rId8"/>
    <p:sldId id="328" r:id="rId9"/>
    <p:sldId id="306" r:id="rId10"/>
    <p:sldId id="320" r:id="rId11"/>
    <p:sldId id="321" r:id="rId12"/>
    <p:sldId id="310" r:id="rId13"/>
    <p:sldId id="311" r:id="rId14"/>
    <p:sldId id="312" r:id="rId15"/>
    <p:sldId id="322" r:id="rId16"/>
    <p:sldId id="329" r:id="rId17"/>
    <p:sldId id="307" r:id="rId18"/>
    <p:sldId id="323" r:id="rId19"/>
    <p:sldId id="324" r:id="rId20"/>
    <p:sldId id="330" r:id="rId21"/>
    <p:sldId id="331" r:id="rId22"/>
    <p:sldId id="326" r:id="rId23"/>
    <p:sldId id="317" r:id="rId24"/>
    <p:sldId id="325" r:id="rId2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3017" autoAdjust="0"/>
  </p:normalViewPr>
  <p:slideViewPr>
    <p:cSldViewPr snapToGrid="0">
      <p:cViewPr varScale="1">
        <p:scale>
          <a:sx n="74" d="100"/>
          <a:sy n="74" d="100"/>
        </p:scale>
        <p:origin x="779" y="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6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7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kk-KZ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lang="kk-KZ" altLang="en-US" sz="4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</a:t>
            </a:r>
            <a:r>
              <a:rPr lang="kk-KZ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endParaRPr lang="en-US" altLang="en-US" sz="4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kk-KZ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</a:t>
            </a:r>
            <a:r>
              <a:rPr lang="kk-KZ" altLang="en-US" sz="4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бөлік </a:t>
            </a:r>
            <a:endParaRPr lang="ru-RU" altLang="en-US" sz="4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87622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ТӨЛЕУШІНІ ЕСЕПКЕ ҚОЮ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04258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9</a:t>
            </a:fld>
            <a:endParaRPr lang="en-US" sz="10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28975" y="1099505"/>
            <a:ext cx="156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13828" y="1091043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82361" y="1091043"/>
            <a:ext cx="1537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b="1" dirty="0" smtClean="0"/>
              <a:t>  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68263" y="1493267"/>
            <a:ext cx="3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интернет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сайттары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0144" y="1443608"/>
            <a:ext cx="207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мәнге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жеткенге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59823" y="1468837"/>
            <a:ext cx="44752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кетсе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1599175" y="2800797"/>
            <a:ext cx="83041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биометриялық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сәйкестендіру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жүргізіледі</a:t>
            </a:r>
            <a:endParaRPr lang="ru-RU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4716553" y="3408018"/>
            <a:ext cx="6903018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</a:t>
            </a:r>
            <a:endParaRPr lang="ru-RU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тұлғаның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бөлімшесі</a:t>
            </a:r>
            <a:endParaRPr lang="ru-RU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практикамен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айналысатын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endParaRPr lang="ru-RU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endParaRPr lang="ru-RU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endParaRPr lang="ru-RU" sz="16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 бизнесі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0456" y="3918893"/>
            <a:ext cx="35598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ҚҚС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есепке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қоюға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жатпайды</a:t>
            </a:r>
            <a:endParaRPr lang="ru-RU" sz="2000" b="1" u="sng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 rot="10800000">
            <a:off x="4150297" y="3320376"/>
            <a:ext cx="319432" cy="1806499"/>
          </a:xfrm>
          <a:prstGeom prst="rightBrace">
            <a:avLst>
              <a:gd name="adj1" fmla="val 114144"/>
              <a:gd name="adj2" fmla="val 50824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0498" y="5394198"/>
            <a:ext cx="110504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6832" y="2246307"/>
            <a:ext cx="6628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қоюдың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АЕК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13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ӘРЕКЕТСІЗ САЛЫҚ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ТӨЛЕУШІЛЕР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ТІЗІЛІМІ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219809" y="1193017"/>
            <a:ext cx="1171135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дара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12 ай </a:t>
            </a:r>
            <a:r>
              <a:rPr lang="kk-KZ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 салық есептілігін дербес ұсынбаған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сәуірден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кешіктірмей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төлеушіні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(СТ)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төлеушілер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тізіліміне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СТ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интернет-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ресурсында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орналастыру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АЖ-да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қалыптастыратын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кезекті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нөлдік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есептілікке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қосымша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есептілікті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ұсынғаннан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төлеушіні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тізілімінен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шығару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интернет-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ресурсында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жаңартылған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орналастыру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7188" lvl="4" indent="358775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Тізілімнен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нөмірлерді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kk-KZ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ӘМ жүргізетін заңды тұлғалардың тізілімі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ДК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тіркеу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шығару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мезгілде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тізілімінен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СТ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07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САЛЫҚ ТӨЛЕУШІНІ МӘЖБҮРЛЕП ТАРАТУ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246185" y="1147736"/>
            <a:ext cx="1167618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4" indent="33972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қаңтардағы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шарттарға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келген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kk-KZ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Салық </a:t>
            </a:r>
            <a:r>
              <a:rPr lang="kk-KZ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есептілігін дербес </a:t>
            </a:r>
            <a:r>
              <a:rPr lang="kk-KZ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ұсынбаған</a:t>
            </a:r>
            <a:endParaRPr lang="ru-RU" sz="1600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директоры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құрылтайшысы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бірлескен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кәсіпкерлікке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табылмаса</a:t>
            </a:r>
            <a:endParaRPr lang="ru-RU" sz="1600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ҚҚС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болмаса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қою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банктік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операцияларды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асырмаса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Бюджетке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берешегі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жоқ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төлеушінің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тоқтату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органның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тоқтату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мерзімдерін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айқындау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таратуға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жататын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субъектілердің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тізбесін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тізімді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бұқаралық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құралдарында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жариялау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банктерге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сұрау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салу,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УМО,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тіркеу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органы</a:t>
            </a:r>
          </a:p>
          <a:p>
            <a:pPr marL="357188" lvl="4" indent="33972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таратуға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жататын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субъектілердің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түпкілікті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тізімін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қалыптастыру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тұлүаларды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сотқа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қою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таратуы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57188" lvl="4" indent="339725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әрекетсіз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даракәсіпкерлер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сотқа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арызсыз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мәжбүрлеп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таратуы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45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2438" indent="889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САЛЫ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Қ 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НЫСАНДАРЫ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B67832-E8B9-3B9E-A384-104D1FDEAB91}"/>
              </a:ext>
            </a:extLst>
          </p:cNvPr>
          <p:cNvSpPr txBox="1"/>
          <p:nvPr/>
        </p:nvSpPr>
        <p:spPr>
          <a:xfrm>
            <a:off x="554090" y="1357003"/>
            <a:ext cx="11381594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</a:t>
            </a:r>
            <a:r>
              <a:rPr lang="kk-KZ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 есептілігінің нысандарын 30 пайызға қысқарту, оның </a:t>
            </a:r>
            <a:r>
              <a:rPr lang="kk-KZ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300 АЕК (1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млн.теңге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міндеттемелері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мүлік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(701.01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ағымдағы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төлемдердің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есебін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жою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тұлғалар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салығын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есептеуді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(701.00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нысаны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жою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есептілігі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нысандарының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мазмұнын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оңайлату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нысандарындағы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тастау</a:t>
            </a:r>
            <a:endParaRPr lang="ru-RU" sz="1600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есептілігінің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мазмұнын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кеңейту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мысалы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КТС </a:t>
            </a:r>
            <a:r>
              <a:rPr lang="ru-RU" sz="14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жеңілдіктерді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көрсететін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100.00 н.)</a:t>
            </a:r>
            <a:r>
              <a:rPr lang="ru-RU" sz="1400" i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400" i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есептілікті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ұсынбаса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болған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ҚСЕН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сақтай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отырып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автоматты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түрде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нөлге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есептейді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есептілігін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қайтарып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i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ҚСЕН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ұсыну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СЕН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түзету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есептілігін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мерзімдерін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ұзартуды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(АЖ </a:t>
            </a:r>
            <a:r>
              <a:rPr lang="ru-RU" sz="1600" i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0» </a:t>
            </a:r>
            <a:r>
              <a:rPr lang="ru-RU" sz="1600" i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СЕН </a:t>
            </a:r>
            <a:r>
              <a:rPr lang="ru-RU" sz="1600" i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қалыптастырады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53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ҚҚС АСЫП КЕТУІН ҚАЙТАРУ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3"/>
          <p:cNvSpPr txBox="1">
            <a:spLocks/>
          </p:cNvSpPr>
          <p:nvPr/>
        </p:nvSpPr>
        <p:spPr>
          <a:xfrm>
            <a:off x="10960100" y="6115050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4226082-FF36-41EB-9C07-F6F93B54EE83}" type="slidenum">
              <a:rPr lang="en-US" sz="1050" smtClean="0"/>
              <a:pPr/>
              <a:t>13</a:t>
            </a:fld>
            <a:endParaRPr lang="en-US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82386" y="928452"/>
            <a:ext cx="11130742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lnSpc>
                <a:spcPct val="150000"/>
              </a:lnSpc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кетуін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(экспорт,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АЭА-да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таңдауы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оңайлатылған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тәртіппен</a:t>
            </a:r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–ҚҚС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кету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өткізілмеген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пайдаланылған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ТЖҚ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жатқызылған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сомасының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3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тоқсан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қатарынан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мөлшерлеменің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70%-дан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асуы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геологиялық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барлауға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басталғаннан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МЗЖ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берілгеннен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МЗЖ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жүргізіледі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82386" y="4441752"/>
            <a:ext cx="11230494" cy="1762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қысқарады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енді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аяқталған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басталады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асып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кетуі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уақтылы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қайтарылмаған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органының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кінәсі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өсімпұл</a:t>
            </a:r>
            <a:r>
              <a:rPr lang="ru-RU" sz="1600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есептеледі</a:t>
            </a:r>
            <a:endParaRPr lang="ru-RU" sz="1600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600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бюджетте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қаражат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өсімпұл</a:t>
            </a:r>
            <a:r>
              <a:rPr lang="ru-RU" sz="1600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есептелмейді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24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75281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ҚАЙТАРУДЫҢ </a:t>
            </a:r>
            <a:r>
              <a:rPr lang="ru-RU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 БІРДЕЙ 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sz="105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14709" y="791365"/>
            <a:ext cx="11162582" cy="94641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басталғанына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қарамастан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есептілікті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</a:t>
            </a:r>
            <a:r>
              <a:rPr lang="ru-RU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(ҚҚС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өткізілмеген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күнінен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қысқартылды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сұрақ тексеріледі: ҚҚС есептеудің дұрыстығы және ҚҚС қайтарылуын </a:t>
            </a:r>
            <a:r>
              <a:rPr lang="kk-KZ" sz="16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растау</a:t>
            </a:r>
            <a:r>
              <a:rPr lang="kk-KZ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F83033-FA70-4B58-8961-2DEDB19A4C03}"/>
              </a:ext>
            </a:extLst>
          </p:cNvPr>
          <p:cNvSpPr/>
          <p:nvPr/>
        </p:nvSpPr>
        <p:spPr>
          <a:xfrm>
            <a:off x="0" y="1780201"/>
            <a:ext cx="12192000" cy="50976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ҚАЙТАРУДЫҢ ОҢАЙЛАНДЫРЫЛҒАН ТӘРТІБІ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796E4-C2FF-4A95-832C-BE2059000F33}"/>
              </a:ext>
            </a:extLst>
          </p:cNvPr>
          <p:cNvSpPr txBox="1"/>
          <p:nvPr/>
        </p:nvSpPr>
        <p:spPr>
          <a:xfrm>
            <a:off x="494526" y="2332387"/>
            <a:ext cx="11607819" cy="41472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оңайлатылған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айналымдар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мониторингінде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нөлдік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айналымдар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айналымның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пайызынан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кем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болмаса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Бүгінгі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бекітілген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мониторингке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кәсіпорындар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өндірушілер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экспорттаушылар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қайтарудың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оңайлатылған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мезгілде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мына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шарттарға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орындалмаған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бүгінгі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есептілікті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уақытылы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қайтаруға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расталған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қайтарылуға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етілген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бүгінгі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есептілікті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аяқталған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400" i="1" dirty="0" smtClean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i="1" dirty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тәуекелдерді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шектеулер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бүгінде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70% - дан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өндірушілер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- дан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экспорттаушылар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80% - дан </a:t>
            </a:r>
            <a:r>
              <a:rPr lang="ru-RU" sz="1400" i="1" dirty="0" err="1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sz="1400" i="1" dirty="0">
                <a:solidFill>
                  <a:srgbClr val="ED7D3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400" dirty="0">
              <a:solidFill>
                <a:srgbClr val="ED7D3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2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323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ТӨЛЕУ МЕРЗІМІН ӨЗГЕРТУ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839" y="1539901"/>
            <a:ext cx="10238677" cy="2870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lvl="4" indent="5445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міндеттемесін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2913" lvl="4" indent="5445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төлемақыларды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ұзарту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42913" lvl="4" indent="5445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импортталатын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42913" lvl="4" indent="5445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баж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қалдыру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нысанында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38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КАМЕРАЛДЫҚ БАҚЫЛАУ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487017" y="1589664"/>
            <a:ext cx="11452934" cy="2084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ЭШФ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талдауы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камералдық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бақылаудан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бөлек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шығарылды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Салық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есептілігін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табыс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ету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мерзімі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өткеннен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кейін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тиісті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салық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кезеңі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үшін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жүргізіледі</a:t>
            </a:r>
            <a:r>
              <a:rPr kumimoji="0" lang="ru-RU" sz="16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Талап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қою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мерзімі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ішінде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жүргізіледі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</a:p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Алшақтықтар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анықталған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кезде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камералдық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бақылау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нәтижелері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бойынша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болжамды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алшақтықтар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туралы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хабарлама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жіберіледі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. </a:t>
            </a:r>
          </a:p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601911B-F5F7-05CC-AB48-263451AEA87B}"/>
              </a:ext>
            </a:extLst>
          </p:cNvPr>
          <p:cNvSpPr/>
          <p:nvPr/>
        </p:nvSpPr>
        <p:spPr>
          <a:xfrm>
            <a:off x="487017" y="1039999"/>
            <a:ext cx="11452937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1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Камералдық</a:t>
            </a:r>
            <a:r>
              <a:rPr kumimoji="0" lang="ru-RU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1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бақылау</a:t>
            </a:r>
            <a:r>
              <a:rPr kumimoji="0" lang="ru-RU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1" i="0" u="none" strike="noStrike" kern="1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жүргізу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586409" y="3522297"/>
            <a:ext cx="11378456" cy="4602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Орындалу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1495" y="4067606"/>
            <a:ext cx="11378456" cy="926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келісу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кезінде-салық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есептілігі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ұсынылады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,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салық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төлеушінің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(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салық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агентінің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)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талабы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бойынша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бюджеттен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бұрын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қайтарылған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ҚҚС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сомасы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және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өсімпұл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төленеді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келіспеген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жағдайда-түсініктеме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1600" b="0" i="0" u="none" strike="noStrike" kern="1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беріледі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665922" y="5251731"/>
            <a:ext cx="11382145" cy="10195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4" indent="0" algn="just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Нәтижесі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салық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органы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түсіндірмеде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баяндалған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дәлелдердің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дұрыстығын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растау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үшін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немесе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хабарламаны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мерзімінде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орындамаған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кезде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камералдық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бақылау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нәтижелері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бойынша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анықталған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алшақтықтар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бойынша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салықтық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тексеру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жүргізуге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құқылы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31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ЭШФ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ЖАЗЫП БЕРУДІ АВТОМАТТАНДЫРЫЛҒАН БАҚЫЛАУ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17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00968" y="1316083"/>
            <a:ext cx="1139006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СТ-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(СТ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бекітеді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аз саны бар ҚҚС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жазып беру басталған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 ай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тасталады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тің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теңгерімі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ақшамен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жұмсалған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пайдаланылмаған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автоматтандырылған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«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АЕО»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бекітеді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69980" y="3434069"/>
            <a:ext cx="11390063" cy="86177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ҚҚС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теңгерімі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ҚҚС-пен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+ импорт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+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+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қалдығы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–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–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тіркеуден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қалдығы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ҚҚС) </a:t>
            </a:r>
            <a:r>
              <a:rPr lang="ru-RU" sz="1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қалыптастырылады</a:t>
            </a:r>
            <a:r>
              <a:rPr lang="ru-RU" sz="1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058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ШОТ-ФАКТУРАЛАРДЫ ЖАЗЫП БЕРУДІ САЛЫСТЫРМАЛЫ БАҚЫЛАУ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17655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716861" y="990659"/>
            <a:ext cx="35999" cy="5294773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06185" y="1678521"/>
            <a:ext cx="10990398" cy="3500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КҮМӘНДІ МӘМІЛЕЛЕР АНЫҚТАЛҒАН ЖАҒДАЙДА ТАУАРЛАРДЫ ӨТКІЗУ, ЖҰМЫСТАРДЫ ОРЫНДАУ ЖӘНЕ ҚЫЗМЕТТЕР КӨРСЕТУ БОЙЫНША АЙНАЛЫМНЫҢ НАҚТЫ ЖАСАЛҒАНЫН РАСТАУ ТУРАЛЫ ХАБАРЛАМА ЖІБЕРІЛЕДІ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ХАБАРЛАМАНЫ ОРЫНДАМАҒАН КЕЗДЕ БҰЗУШЫЛЫҚТАР ЖОЙЫЛҒАНҒА ДЕЙІН ЭШФ </a:t>
            </a:r>
            <a:r>
              <a:rPr lang="ru-RU" sz="1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 БЕРУ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ТОҚТАТЫЛА ТҰРАДЫ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ХАБАРЛАМАНЫ ОРЫНДАМАҒАН САЛЫҚ ТӨЛЕУШІЛЕРДІҢ ТІЗІМІ УӘКІЛЕТТІ ОРГАННЫҢ ИНТЕРНЕТ-РЕСУРСЫНДА ОРНАЛАСТЫРЫЛАДЫ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 АЛУШЫЛАРҒА КҮМӘНДІ ӨЗАРА ЕСЕП АЙЫРЫСУЛАР БОЙЫНША ХАБАРЛАМА ЖІБЕРІЛЕДІ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9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6185" y="5666269"/>
            <a:ext cx="110504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себептер</a:t>
            </a:r>
            <a:r>
              <a:rPr lang="ru-RU" sz="1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жойылған</a:t>
            </a:r>
            <a:r>
              <a:rPr lang="ru-RU" sz="1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140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1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</a:t>
            </a:r>
            <a:r>
              <a:rPr lang="ru-RU" sz="1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57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133165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lvl="0"/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КОДЕКСІ ЖОБАСЫНЫҢ ЖАЛПЫ БӨЛІГІНІҢ ҚҰРЫЛЫМЫ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884" y="1458496"/>
            <a:ext cx="1159223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1-БӨЛІМ.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 ЕРЕЖЕЛЕР</a:t>
            </a: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ережелер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агентінің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құқықтары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қатынастарда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өкілдік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3-тарау.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қатынастардағы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іс-қимыл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2-БӨЛІМ. САЛЫҚТЫҚ МІНДЕТТЕМЕ</a:t>
            </a:r>
            <a:endParaRPr lang="ru-RU" sz="16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4-тарау.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5-тарау.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3-БӨЛІМ.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ӘКІМШІЛЕНДІРУ</a:t>
            </a: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6-тарау. Салықтық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7-тарау. Салықтық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-касса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машиналарын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нысандары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Камералдық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шот-фактуралардың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берілуін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14-тарау.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15-тарау. Салықтық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нысандары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төленетін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міндеттемені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мәжбүрлеп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18-тарау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Салықтық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лауазымды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адамдарының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әрекеттеріне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әрекетсіздігіне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шағым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09777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САЛЫҚТЫҚ МОНИТОРИНГ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7721" y="1028038"/>
            <a:ext cx="1089366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–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заңнамасының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санаттарының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мониторинг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деңгейлес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Тізбеге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кіретіндері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алғашқы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(ТА 325 000 АЕК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астам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250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адамнан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кем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ӨБК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оперетор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кемінде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2 000 000 АЕКП (7,3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млрд.теңге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төлегендер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(КТПҚ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құраушы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26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САЛЫҚТЫҚ БАҚЫЛАУ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274882" y="1112401"/>
            <a:ext cx="11737731" cy="1039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lvl="4" algn="just" fontAlgn="base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заңнамасы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орындалуын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органдарына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жүктелген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де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заңнамасы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нормаларының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орындалуына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асыратын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бақылау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719328" y="2674328"/>
            <a:ext cx="11472672" cy="6072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тексерудің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негіздері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89C615-CBFA-0122-1206-AEB33008B8FD}"/>
              </a:ext>
            </a:extLst>
          </p:cNvPr>
          <p:cNvSpPr txBox="1"/>
          <p:nvPr/>
        </p:nvSpPr>
        <p:spPr>
          <a:xfrm>
            <a:off x="719328" y="3494028"/>
            <a:ext cx="111397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Бастамашылық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өтініштер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төлеушінің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талабы</a:t>
            </a:r>
            <a:endParaRPr lang="ru-RU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arenR"/>
            </a:pP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қорғау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органдарының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шешімі</a:t>
            </a:r>
            <a:endParaRPr lang="ru-RU" kern="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органының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тексеру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шешімі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тексеру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жүргізу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негіздерін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уәкілетті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орган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айқындайды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пайдаланудың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лицензиялық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режиміне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ресімдеу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жағдайларын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қоспағанда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пайдалануға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қолданылу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мерзімінің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өтуі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88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66124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smtClean="0">
                <a:latin typeface="Arial" panose="020B0604020202020204" pitchFamily="34" charset="0"/>
                <a:cs typeface="Arial" panose="020B0604020202020204" pitchFamily="34" charset="0"/>
              </a:rPr>
              <a:t>БАҚЫЛАУДЫҢ ӨЗГЕ ДЕ НЫСАНДАРЫ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980" y="877823"/>
            <a:ext cx="11676184" cy="472893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354013" lvl="0" indent="365125" algn="just">
              <a:spcAft>
                <a:spcPts val="300"/>
              </a:spcAft>
              <a:defRPr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нысандарына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мыналар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акцизделетін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айналдырылған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түскен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жергілікті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корпорацияның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ілеспе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жүкқұжаттарды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ресімдеу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ЕАЭО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кедендік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әкелінген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қадағалануы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4013" lvl="0" indent="365125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зерттеп-қарау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47675" lvl="4" indent="265113" algn="just">
              <a:spcAft>
                <a:spcPts val="3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26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119481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Салықтық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берешегі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мәжбүрлеп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өндіріп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68FA4E-05C2-43DB-90E1-81B4250BB861}"/>
              </a:ext>
            </a:extLst>
          </p:cNvPr>
          <p:cNvSpPr/>
          <p:nvPr/>
        </p:nvSpPr>
        <p:spPr>
          <a:xfrm>
            <a:off x="383458" y="1574543"/>
            <a:ext cx="94086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АЕК-ге дейінгі берешек кезінде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салық берешегінің қалыптасқаны туралы хабарламаны жолдау, басқа шаралар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қолданылмайды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20-дан 45 АЕК-ге дейінгі берешек кезінде –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берешегін өтеу туралы хабарлама жолдау, банк шоттары мен касса бойынша шығыс операцияларын тоқтата тұру, инкассалық өкім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АЕК-ден жоғары берешек кезінде –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мүліктің тізімдемесі мен өткізілуін, дебиторлар есебінен өндіріп алуды, шетелге шығуды шектеуді (сот санкциясы негізінде 3 ай ішінде өтелмеген жағдайда), банкроттықты қоса алғанда, барлық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берешекті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мәжбүрлеп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қолданбау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АЕК-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кодекстің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256-бабы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ҚРЗ 31-бабы)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97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73152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r>
              <a:rPr lang="ru-RU" sz="2800" b="1" dirty="0">
                <a:latin typeface="Arial Black" panose="020B0A04020102020204" pitchFamily="34" charset="0"/>
              </a:rPr>
              <a:t>1-БӨЛІМ </a:t>
            </a:r>
            <a:r>
              <a:rPr lang="ru-RU" sz="2800" b="1" dirty="0" smtClean="0">
                <a:latin typeface="Arial Black" panose="020B0A04020102020204" pitchFamily="34" charset="0"/>
              </a:rPr>
              <a:t>«ЖАЛПЫ ЕРЕЖЕЛЕР»</a:t>
            </a:r>
            <a:endParaRPr lang="ru-RU" sz="28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1446" y="917912"/>
            <a:ext cx="11179278" cy="5534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салудың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құқықтық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негіздері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салу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принциптері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саясаты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жеңілдіктер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әдістемелік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кеңес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кодексіне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өзгерістер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толықтырулар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енгізу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тәртібі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төлеушінің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құқықтары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міндеттері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құқықтары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міндеттері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құпия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органының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төлеушімен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агентімен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өзара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іс-қимылы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Уәкілетті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атқарушы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тұлғалармен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өзара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іс-қимыл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38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3165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r>
              <a:rPr lang="ru-RU" sz="2800" dirty="0" smtClean="0">
                <a:latin typeface="Arial Black" panose="020B0A04020102020204" pitchFamily="34" charset="0"/>
              </a:rPr>
              <a:t>2-БӨЛІМ «САЛЫҚТЫҚ МІНДЕТТЕМЕ</a:t>
            </a:r>
            <a:endParaRPr lang="ru-RU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66091" y="2551837"/>
            <a:ext cx="10357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8224" y="1581843"/>
            <a:ext cx="9001189" cy="476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algn="just">
              <a:spcAft>
                <a:spcPts val="800"/>
              </a:spcAft>
            </a:pPr>
            <a:r>
              <a:rPr lang="ru-RU" dirty="0"/>
              <a:t/>
            </a:r>
            <a:br>
              <a:rPr lang="ru-RU" dirty="0"/>
            </a:b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салу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объектісі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база,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мөлшерлеме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algn="just"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міндеттемені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тәртібі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оны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мерзімдері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algn="just"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міндеттеме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талап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талап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қоюдың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ескіру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мерзімдері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algn="just"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тарату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тоқтату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жекелеген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міндеттемелерді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орындау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4013" algn="just">
              <a:spcAft>
                <a:spcPts val="80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міндеттеменің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орындалуын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88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2834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endParaRPr lang="ru-RU" sz="2800" dirty="0" smtClean="0"/>
          </a:p>
          <a:p>
            <a:pPr algn="ctr">
              <a:spcAft>
                <a:spcPts val="1200"/>
              </a:spcAft>
              <a:defRPr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САЛЫҚТЫҚ МІНДЕТТЕМЕНІҢ ОРЫНДАЛУЫН ҚАМТАМАСЫЗ ЕТУ ТӘСІЛДЕРІН</a:t>
            </a:r>
            <a:r>
              <a:rPr lang="ru-RU" sz="2800" dirty="0">
                <a:latin typeface="Arial Black" panose="020B0A04020102020204" pitchFamily="34" charset="0"/>
              </a:rPr>
              <a:t/>
            </a:r>
            <a:br>
              <a:rPr lang="ru-RU" sz="2800" dirty="0">
                <a:latin typeface="Arial Black" panose="020B0A04020102020204" pitchFamily="34" charset="0"/>
              </a:rPr>
            </a:br>
            <a:endParaRPr lang="ru-RU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66091" y="2551837"/>
            <a:ext cx="10357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8760" y="1259175"/>
            <a:ext cx="93926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ӨСІМПҰЛ ЕСЕПТЕУ</a:t>
            </a:r>
          </a:p>
          <a:p>
            <a:pPr marL="35401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ШЫҒЫС ОПЕРАЦИЯЛАРЫН ТОҚТАТА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ТҰРУ</a:t>
            </a:r>
          </a:p>
          <a:p>
            <a:pPr marL="35401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МҮЛІККЕ БИЛІК ЕТУДІ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ШЕКТЕУ</a:t>
            </a:r>
          </a:p>
          <a:p>
            <a:pPr marL="35401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ЭЛЕКТРОНДЫҚ ШОТ-ФАКТУРАЛАРДЫ ЖАЗЫП БЕРУДІ ТОҚТАТА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ТҰРУ</a:t>
            </a:r>
          </a:p>
          <a:p>
            <a:pPr marL="35401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ҚАЗАҚСТАН РЕСПУБЛИКАСЫНЫҢ АУМАҒЫНДА ИНТЕРНЕТ-АЛАҢ АРҚЫЛЫ ҚЫЗМЕТІН ЖҮЗЕГЕ АСЫРАТЫН ШЕТЕЛДІК КОМПАНИЯНЫҢ ИНТЕРНЕТ-РЕСУРСТАРЫНА ҚОЛЖЕТІМДІЛІКТІ ШЕКТЕУ</a:t>
            </a:r>
          </a:p>
        </p:txBody>
      </p:sp>
    </p:spTree>
    <p:extLst>
      <p:ext uri="{BB962C8B-B14F-4D97-AF65-F5344CB8AC3E}">
        <p14:creationId xmlns:p14="http://schemas.microsoft.com/office/powerpoint/2010/main" val="396888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3-БӨЛІМ. САЛЫ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ҚТЫҚ ӘКІМШІЛЕНДІРУ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227134" y="1177361"/>
            <a:ext cx="11737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algn="just"/>
            <a:r>
              <a:rPr lang="kk-KZ" b="1" dirty="0">
                <a:solidFill>
                  <a:schemeClr val="accent2">
                    <a:lumMod val="75000"/>
                  </a:schemeClr>
                </a:solidFill>
              </a:rPr>
              <a:t>Салықтық әкімшілендіру - салық органының және өзгеде уәкілетті мемлекеттік органдардың 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</a:rPr>
              <a:t>Казақстан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</a:rPr>
              <a:t>Республикасының салық заңнамасының және сақталуын бақылау, салық 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</a:rPr>
              <a:t>органдарына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</a:rPr>
              <a:t>жүктелген Казақстан Республикасының өзге де 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</a:rPr>
              <a:t>заннамасының сақталуын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</a:rPr>
              <a:t>қамтамасыз етуге 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</a:rPr>
              <a:t>бағытталған іс-шаралар кешені </a:t>
            </a:r>
            <a:r>
              <a:rPr lang="kk-KZ" b="1" dirty="0">
                <a:solidFill>
                  <a:schemeClr val="accent2">
                    <a:lumMod val="75000"/>
                  </a:schemeClr>
                </a:solidFill>
              </a:rPr>
              <a:t>және бюджетке салықтар мен төлемдерді төлеу үшін жағдайлар жасау</a:t>
            </a: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227134" y="2891778"/>
            <a:ext cx="11737731" cy="314373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әкімшілендіру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мыналарды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қамтиды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тіркеу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БКМ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қолдану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нысандарын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қабылдау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міндеттеменің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төлемдерді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айыппұлдар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өсімпұлдарды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аудару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міндеттердің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орындалуын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есепке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5)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міндеттемені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орындау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мерзімдерін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өзгерту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камералдық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7) ЭШФ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жазып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берілуін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8) </a:t>
            </a:r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мониторинг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бақылаудың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нысандары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11)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берешегін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мәжбүрлеп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өндіріп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54013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9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algn="ctr"/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САЛЫҚТЫҚ МІНДЕТТЕМЕЛЕР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БОЙЫНША ТАЛАП </a:t>
            </a:r>
            <a:r>
              <a:rPr lang="kk-K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ҚОЮДЫҢ ЕСКЕРУ МЕРЗІМІ</a:t>
            </a:r>
            <a:endParaRPr lang="kk-K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353961" y="1177361"/>
            <a:ext cx="11610904" cy="463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Талап қоюдың ескеру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мерзімі: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Мыналар үшін 5 жыл: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ірі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кәсіпкерлік субъектілері;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жер қойнауын пайдаланушылар;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шетелдік компанияларды бақылайтын Казақстан Республикасының резиденттері;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еспеке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жатқызу әдісі қолданылған тауарларға қатысты ҚҚС төлеушілері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kk-KZ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Өзге салық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төлеушілері үшін 3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7675" indent="1588" algn="just">
              <a:lnSpc>
                <a:spcPct val="107000"/>
              </a:lnSpc>
              <a:spcAft>
                <a:spcPts val="800"/>
              </a:spcAft>
            </a:pP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Тексерулер бойынша талап қоюдың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ескіру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мерзімінің өтуі хабарламаны өткізу басталғанан бастап орындағанға дейін тоқтатыла тұрады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kk-KZ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734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86609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Montserrat" pitchFamily="2" charset="-52"/>
                <a:ea typeface="Roboto Condensed" panose="02000000000000000000" pitchFamily="2" charset="0"/>
                <a:cs typeface="Arial" panose="020B0604020202020204" pitchFamily="34" charset="0"/>
              </a:rPr>
              <a:t>                  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ШЫҒЫС ОПЕРАЦИЯЛАРЫН ТОҚТАТА ТҰРУ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7D0CCA-D21C-4CC9-BCFE-2FA27A21001B}"/>
              </a:ext>
            </a:extLst>
          </p:cNvPr>
          <p:cNvSpPr/>
          <p:nvPr/>
        </p:nvSpPr>
        <p:spPr>
          <a:xfrm>
            <a:off x="304800" y="862220"/>
            <a:ext cx="1170781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algn="just">
              <a:lnSpc>
                <a:spcPct val="150000"/>
              </a:lnSpc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Банктік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шоттар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шығыс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операцияларын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тоқтата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төлеушінің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агентінің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берешегінің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мөлшерінен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асатын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сомада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берешегін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өтемеу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органында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тіркеу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есебіне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қою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орындамау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органының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лауазымды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адамдарын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салу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салуға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объектілерді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тексеруге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зерттеп-қарауға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жібермеу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камералдық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бақылау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болжамды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алшақтықтар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орындамау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дебиторлық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растау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орындамау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тауарларды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өткізу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жұмыстарды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қызметтерді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айналымның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жүзінде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жасалғанын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растайтын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орындамау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Касса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шығыс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операцияларын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тоқтата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тұру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төлеушінің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агентінің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берешегінің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мөлшерінен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асатын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сомада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салықтық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берешегін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өтемеу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368300" algn="just">
              <a:lnSpc>
                <a:spcPct val="150000"/>
              </a:lnSpc>
            </a:pPr>
            <a:r>
              <a:rPr lang="ru-RU" sz="1200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Шығыс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операцияларын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тоқтата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тұру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өкім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шығыс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операцияларды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тоқтата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тұру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себептері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жойылған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күннен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кейінгі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бір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жұмыс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күнінен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кешіктірілмей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жойылады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58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 algn="ctr">
              <a:defRPr/>
            </a:pPr>
            <a:r>
              <a:rPr lang="ru-RU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 ТӘУЕКЕЛДЕРДІ 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 ЖҮЙЕСІ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2794" y="1336683"/>
            <a:ext cx="11586411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төлеушілерді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тәуекел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дәрежесі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орташа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санаттарға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жатқызу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жолымен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оларды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санаттауға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жол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берілмейді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Тәуекел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дәрежесін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негізінде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мерзімді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тексеру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субъектілерін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іріктеу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алып</a:t>
            </a:r>
            <a:r>
              <a:rPr lang="ru-RU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тасталады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заңнамасын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бұзу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тәуекелдерін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анықтау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төлеушілердің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жүйесінен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алшақтап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тәуекелдерді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басқару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ұсынылады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4" indent="360363" algn="just">
              <a:spcAft>
                <a:spcPts val="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Ақпараттық-алдын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сипатындағы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шараларды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орындауға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шараларды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қабылдау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690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1914</TotalTime>
  <Words>2353</Words>
  <Application>Microsoft Office PowerPoint</Application>
  <PresentationFormat>Широкоэкранный</PresentationFormat>
  <Paragraphs>267</Paragraphs>
  <Slides>23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8" baseType="lpstr">
      <vt:lpstr>ＭＳ Ｐゴシック</vt:lpstr>
      <vt:lpstr>Arial</vt:lpstr>
      <vt:lpstr>Arial Black</vt:lpstr>
      <vt:lpstr>Calibri</vt:lpstr>
      <vt:lpstr>Calibri Light</vt:lpstr>
      <vt:lpstr>Century Gothic</vt:lpstr>
      <vt:lpstr>Montserrat</vt:lpstr>
      <vt:lpstr>Roboto Condensed</vt:lpstr>
      <vt:lpstr>Tahoma</vt:lpstr>
      <vt:lpstr>Times New Roman</vt:lpstr>
      <vt:lpstr>Wingdings</vt:lpstr>
      <vt:lpstr>Wingdings 3</vt:lpstr>
      <vt:lpstr>1_Тема Office</vt:lpstr>
      <vt:lpstr>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Мурзагалиева Лаззат Имангельдиевна  </cp:lastModifiedBy>
  <cp:revision>197</cp:revision>
  <cp:lastPrinted>2024-06-04T04:19:04Z</cp:lastPrinted>
  <dcterms:created xsi:type="dcterms:W3CDTF">2024-05-17T10:30:13Z</dcterms:created>
  <dcterms:modified xsi:type="dcterms:W3CDTF">2024-12-04T13:11:24Z</dcterms:modified>
</cp:coreProperties>
</file>